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310" r:id="rId12"/>
    <p:sldId id="267" r:id="rId13"/>
    <p:sldId id="268" r:id="rId14"/>
    <p:sldId id="269" r:id="rId15"/>
    <p:sldId id="272" r:id="rId16"/>
    <p:sldId id="273" r:id="rId17"/>
    <p:sldId id="274" r:id="rId18"/>
    <p:sldId id="275" r:id="rId19"/>
    <p:sldId id="276" r:id="rId20"/>
    <p:sldId id="277" r:id="rId21"/>
    <p:sldId id="311" r:id="rId22"/>
    <p:sldId id="312" r:id="rId23"/>
    <p:sldId id="314" r:id="rId24"/>
    <p:sldId id="286" r:id="rId25"/>
    <p:sldId id="283" r:id="rId26"/>
    <p:sldId id="285" r:id="rId27"/>
    <p:sldId id="288" r:id="rId28"/>
    <p:sldId id="287" r:id="rId29"/>
    <p:sldId id="291" r:id="rId30"/>
    <p:sldId id="290" r:id="rId31"/>
    <p:sldId id="319" r:id="rId32"/>
    <p:sldId id="315" r:id="rId33"/>
    <p:sldId id="316" r:id="rId34"/>
    <p:sldId id="317" r:id="rId35"/>
    <p:sldId id="318" r:id="rId36"/>
    <p:sldId id="294" r:id="rId37"/>
    <p:sldId id="298" r:id="rId38"/>
    <p:sldId id="293" r:id="rId39"/>
    <p:sldId id="320" r:id="rId40"/>
    <p:sldId id="321" r:id="rId41"/>
    <p:sldId id="322" r:id="rId42"/>
    <p:sldId id="309" r:id="rId43"/>
    <p:sldId id="306" r:id="rId44"/>
    <p:sldId id="307" r:id="rId45"/>
    <p:sldId id="308"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an Sharma" initials="NS" lastIdx="1" clrIdx="0">
    <p:extLst>
      <p:ext uri="{19B8F6BF-5375-455C-9EA6-DF929625EA0E}">
        <p15:presenceInfo xmlns="" xmlns:p15="http://schemas.microsoft.com/office/powerpoint/2012/main" userId="S::naman.sharma@payu.in::8c941527-26b4-41f3-9855-01315d341c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8" d="100"/>
          <a:sy n="68" d="100"/>
        </p:scale>
        <p:origin x="-88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146314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165858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818871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1444429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1621839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2607938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25215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296010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407240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32799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2988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55616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07382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58507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25731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192076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pPr/>
              <a:t>13-02-2022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337579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210102-62A3-4654-9E96-F1A546331E98}" type="datetimeFigureOut">
              <a:rPr lang="en-IN" smtClean="0"/>
              <a:pPr/>
              <a:t>13-02-2022</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ABEFE-462E-4AF6-A230-DB4B9441DF98}" type="slidenum">
              <a:rPr lang="en-IN" smtClean="0"/>
              <a:pPr/>
              <a:t>‹#›</a:t>
            </a:fld>
            <a:endParaRPr lang="en-IN"/>
          </a:p>
        </p:txBody>
      </p:sp>
    </p:spTree>
    <p:extLst>
      <p:ext uri="{BB962C8B-B14F-4D97-AF65-F5344CB8AC3E}">
        <p14:creationId xmlns="" xmlns:p14="http://schemas.microsoft.com/office/powerpoint/2010/main" val="2669140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4B4E89-2F10-42EF-A66C-BFF88FCDD8F2}"/>
              </a:ext>
            </a:extLst>
          </p:cNvPr>
          <p:cNvSpPr>
            <a:spLocks noGrp="1"/>
          </p:cNvSpPr>
          <p:nvPr>
            <p:ph type="ctrTitle"/>
          </p:nvPr>
        </p:nvSpPr>
        <p:spPr>
          <a:xfrm>
            <a:off x="1678744" y="1908517"/>
            <a:ext cx="8717281" cy="1277816"/>
          </a:xfrm>
        </p:spPr>
        <p:txBody>
          <a:bodyPr>
            <a:normAutofit fontScale="90000"/>
          </a:bodyPr>
          <a:lstStyle/>
          <a:p>
            <a:r>
              <a:rPr lang="en-IN" sz="4400" dirty="0" smtClean="0">
                <a:effectLst/>
                <a:latin typeface="Calibri" panose="020F0502020204030204" pitchFamily="34" charset="0"/>
                <a:ea typeface="Calibri" panose="020F0502020204030204" pitchFamily="34" charset="0"/>
                <a:cs typeface="Times New Roman" panose="02020603050405020304" pitchFamily="18" charset="0"/>
              </a:rPr>
              <a:t>HOUSING PRICE PREDICTION </a:t>
            </a:r>
            <a:r>
              <a:rPr lang="en-IN" sz="1800" dirty="0">
                <a:effectLst/>
                <a:latin typeface="Calibri" panose="020F0502020204030204" pitchFamily="34" charset="0"/>
                <a:ea typeface="Calibri" panose="020F0502020204030204" pitchFamily="34" charset="0"/>
                <a:cs typeface="Times New Roman" panose="02020603050405020304" pitchFamily="18" charset="0"/>
              </a:rPr>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 xmlns:a16="http://schemas.microsoft.com/office/drawing/2014/main" id="{0A123B28-ADBB-4EBB-9DCB-5E4C52933B44}"/>
              </a:ext>
            </a:extLst>
          </p:cNvPr>
          <p:cNvSpPr>
            <a:spLocks noGrp="1"/>
          </p:cNvSpPr>
          <p:nvPr>
            <p:ph type="subTitle" idx="1"/>
          </p:nvPr>
        </p:nvSpPr>
        <p:spPr>
          <a:xfrm>
            <a:off x="8440614" y="5092504"/>
            <a:ext cx="2227385" cy="956603"/>
          </a:xfrm>
        </p:spPr>
        <p:txBody>
          <a:bodyPr/>
          <a:lstStyle/>
          <a:p>
            <a:pPr algn="ct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Submitted by:</a:t>
            </a:r>
          </a:p>
          <a:p>
            <a:r>
              <a:rPr lang="en-IN" sz="1800" b="1" dirty="0" err="1" smtClean="0">
                <a:latin typeface="Calibri" panose="020F0502020204030204" pitchFamily="34" charset="0"/>
                <a:cs typeface="Times New Roman" panose="02020603050405020304" pitchFamily="18" charset="0"/>
              </a:rPr>
              <a:t>Priyanka</a:t>
            </a:r>
            <a:r>
              <a:rPr lang="en-IN" sz="1800" b="1" dirty="0" smtClean="0">
                <a:latin typeface="Calibri" panose="020F0502020204030204" pitchFamily="34" charset="0"/>
                <a:cs typeface="Times New Roman" panose="02020603050405020304" pitchFamily="18" charset="0"/>
              </a:rPr>
              <a:t> </a:t>
            </a:r>
            <a:r>
              <a:rPr lang="en-IN" sz="1800" b="1" dirty="0" err="1" smtClean="0">
                <a:latin typeface="Calibri" panose="020F0502020204030204" pitchFamily="34" charset="0"/>
                <a:cs typeface="Times New Roman" panose="02020603050405020304" pitchFamily="18" charset="0"/>
              </a:rPr>
              <a:t>Yadav</a:t>
            </a:r>
            <a:endParaRPr lang="en-IN" b="1" dirty="0"/>
          </a:p>
        </p:txBody>
      </p:sp>
      <p:pic>
        <p:nvPicPr>
          <p:cNvPr id="4" name="Picture 3">
            <a:extLst>
              <a:ext uri="{FF2B5EF4-FFF2-40B4-BE49-F238E27FC236}">
                <a16:creationId xmlns="" xmlns:a16="http://schemas.microsoft.com/office/drawing/2014/main" id="{213F8625-A36E-4B21-A291-7E35BCA92ED6}"/>
              </a:ext>
            </a:extLst>
          </p:cNvPr>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068347" y="0"/>
            <a:ext cx="2929890" cy="2133600"/>
          </a:xfrm>
          <a:prstGeom prst="rect">
            <a:avLst/>
          </a:prstGeom>
          <a:noFill/>
          <a:ln>
            <a:noFill/>
          </a:ln>
        </p:spPr>
      </p:pic>
    </p:spTree>
    <p:extLst>
      <p:ext uri="{BB962C8B-B14F-4D97-AF65-F5344CB8AC3E}">
        <p14:creationId xmlns="" xmlns:p14="http://schemas.microsoft.com/office/powerpoint/2010/main" val="3308769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319FECA-30F7-4758-95E5-0B6FE90F653A}"/>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846" t="50000" r="9077" b="6440"/>
          <a:stretch/>
        </p:blipFill>
        <p:spPr>
          <a:xfrm>
            <a:off x="1842868" y="193430"/>
            <a:ext cx="10128740" cy="3235570"/>
          </a:xfrm>
          <a:prstGeom prst="rect">
            <a:avLst/>
          </a:prstGeom>
        </p:spPr>
      </p:pic>
      <p:pic>
        <p:nvPicPr>
          <p:cNvPr id="11" name="Picture 10">
            <a:extLst>
              <a:ext uri="{FF2B5EF4-FFF2-40B4-BE49-F238E27FC236}">
                <a16:creationId xmlns="" xmlns:a16="http://schemas.microsoft.com/office/drawing/2014/main" id="{DCCD830E-5004-448B-8492-BAE59C9CA70E}"/>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616" t="39995" r="9307" b="32505"/>
          <a:stretch/>
        </p:blipFill>
        <p:spPr>
          <a:xfrm>
            <a:off x="1842868" y="3671668"/>
            <a:ext cx="10128740" cy="1885071"/>
          </a:xfrm>
          <a:prstGeom prst="rect">
            <a:avLst/>
          </a:prstGeom>
        </p:spPr>
      </p:pic>
    </p:spTree>
    <p:extLst>
      <p:ext uri="{BB962C8B-B14F-4D97-AF65-F5344CB8AC3E}">
        <p14:creationId xmlns="" xmlns:p14="http://schemas.microsoft.com/office/powerpoint/2010/main" val="205514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A1C871B-89AA-4FBC-AD93-2DD4D1991FAE}"/>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961" t="28708" r="8616" b="10955"/>
          <a:stretch/>
        </p:blipFill>
        <p:spPr>
          <a:xfrm>
            <a:off x="1645921" y="407963"/>
            <a:ext cx="10170942" cy="4600135"/>
          </a:xfrm>
          <a:prstGeom prst="rect">
            <a:avLst/>
          </a:prstGeom>
        </p:spPr>
      </p:pic>
    </p:spTree>
    <p:extLst>
      <p:ext uri="{BB962C8B-B14F-4D97-AF65-F5344CB8AC3E}">
        <p14:creationId xmlns="" xmlns:p14="http://schemas.microsoft.com/office/powerpoint/2010/main" val="168523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B2BECF-EFF7-4ECB-9167-6C6CD2962581}"/>
              </a:ext>
            </a:extLst>
          </p:cNvPr>
          <p:cNvSpPr>
            <a:spLocks noGrp="1"/>
          </p:cNvSpPr>
          <p:nvPr>
            <p:ph type="title"/>
          </p:nvPr>
        </p:nvSpPr>
        <p:spPr>
          <a:xfrm>
            <a:off x="1484311" y="126610"/>
            <a:ext cx="10018713" cy="815925"/>
          </a:xfrm>
        </p:spPr>
        <p:txBody>
          <a:bodyPr/>
          <a:lstStyle/>
          <a:p>
            <a:r>
              <a:rPr lang="en-IN" dirty="0"/>
              <a:t>Data Analysis &amp; Visualization</a:t>
            </a:r>
          </a:p>
        </p:txBody>
      </p:sp>
      <p:pic>
        <p:nvPicPr>
          <p:cNvPr id="7" name="Content Placeholder 6">
            <a:extLst>
              <a:ext uri="{FF2B5EF4-FFF2-40B4-BE49-F238E27FC236}">
                <a16:creationId xmlns="" xmlns:a16="http://schemas.microsoft.com/office/drawing/2014/main" id="{5C3F34ED-3339-4815-8EA4-2FFA1A1CCAE8}"/>
              </a:ext>
            </a:extLst>
          </p:cNvPr>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33141" t="20285" r="21741" b="70240"/>
          <a:stretch/>
        </p:blipFill>
        <p:spPr>
          <a:xfrm>
            <a:off x="3418449" y="942535"/>
            <a:ext cx="5838092" cy="815925"/>
          </a:xfrm>
        </p:spPr>
      </p:pic>
      <p:pic>
        <p:nvPicPr>
          <p:cNvPr id="16" name="Picture 15">
            <a:extLst>
              <a:ext uri="{FF2B5EF4-FFF2-40B4-BE49-F238E27FC236}">
                <a16:creationId xmlns="" xmlns:a16="http://schemas.microsoft.com/office/drawing/2014/main" id="{24CD7FFB-19F4-48DB-A041-A0D679CA9A71}"/>
              </a:ext>
            </a:extLst>
          </p:cNvPr>
          <p:cNvPicPr>
            <a:picLocks noChangeAspect="1"/>
          </p:cNvPicPr>
          <p:nvPr/>
        </p:nvPicPr>
        <p:blipFill>
          <a:blip r:embed="rId3" cstate="print"/>
          <a:stretch>
            <a:fillRect/>
          </a:stretch>
        </p:blipFill>
        <p:spPr>
          <a:xfrm>
            <a:off x="3418448" y="2139860"/>
            <a:ext cx="7652825" cy="2769765"/>
          </a:xfrm>
          <a:prstGeom prst="rect">
            <a:avLst/>
          </a:prstGeom>
        </p:spPr>
      </p:pic>
    </p:spTree>
    <p:extLst>
      <p:ext uri="{BB962C8B-B14F-4D97-AF65-F5344CB8AC3E}">
        <p14:creationId xmlns="" xmlns:p14="http://schemas.microsoft.com/office/powerpoint/2010/main" val="417726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EB6FFF4-4EFB-4BCD-9C95-68B808F12DB8}"/>
              </a:ext>
            </a:extLst>
          </p:cNvPr>
          <p:cNvPicPr>
            <a:picLocks noChangeAspect="1"/>
          </p:cNvPicPr>
          <p:nvPr/>
        </p:nvPicPr>
        <p:blipFill>
          <a:blip r:embed="rId2" cstate="print"/>
          <a:stretch>
            <a:fillRect/>
          </a:stretch>
        </p:blipFill>
        <p:spPr>
          <a:xfrm>
            <a:off x="2532184" y="421499"/>
            <a:ext cx="8060787" cy="2532716"/>
          </a:xfrm>
          <a:prstGeom prst="rect">
            <a:avLst/>
          </a:prstGeom>
        </p:spPr>
      </p:pic>
      <p:pic>
        <p:nvPicPr>
          <p:cNvPr id="4" name="Picture 3">
            <a:extLst>
              <a:ext uri="{FF2B5EF4-FFF2-40B4-BE49-F238E27FC236}">
                <a16:creationId xmlns="" xmlns:a16="http://schemas.microsoft.com/office/drawing/2014/main" id="{2947363B-516C-4A86-97B2-F1408A405E79}"/>
              </a:ext>
            </a:extLst>
          </p:cNvPr>
          <p:cNvPicPr>
            <a:picLocks noChangeAspect="1"/>
          </p:cNvPicPr>
          <p:nvPr/>
        </p:nvPicPr>
        <p:blipFill>
          <a:blip r:embed="rId3" cstate="print"/>
          <a:stretch>
            <a:fillRect/>
          </a:stretch>
        </p:blipFill>
        <p:spPr>
          <a:xfrm>
            <a:off x="2532185" y="3429000"/>
            <a:ext cx="8060786" cy="2532716"/>
          </a:xfrm>
          <a:prstGeom prst="rect">
            <a:avLst/>
          </a:prstGeom>
        </p:spPr>
      </p:pic>
    </p:spTree>
    <p:extLst>
      <p:ext uri="{BB962C8B-B14F-4D97-AF65-F5344CB8AC3E}">
        <p14:creationId xmlns="" xmlns:p14="http://schemas.microsoft.com/office/powerpoint/2010/main" val="139201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67A4DA9-AC65-48E1-B332-915008C29C60}"/>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3343" t="20094" r="29047" b="68474"/>
          <a:stretch/>
        </p:blipFill>
        <p:spPr>
          <a:xfrm>
            <a:off x="2336799" y="304912"/>
            <a:ext cx="7431315" cy="885260"/>
          </a:xfrm>
          <a:prstGeom prst="rect">
            <a:avLst/>
          </a:prstGeom>
        </p:spPr>
      </p:pic>
      <p:pic>
        <p:nvPicPr>
          <p:cNvPr id="1028" name="Picture 39">
            <a:extLst>
              <a:ext uri="{FF2B5EF4-FFF2-40B4-BE49-F238E27FC236}">
                <a16:creationId xmlns="" xmlns:a16="http://schemas.microsoft.com/office/drawing/2014/main" id="{81721AF5-0EDC-4E82-9562-FDDF61710EE7}"/>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l="7976" t="53793" r="8765" b="9557"/>
          <a:stretch>
            <a:fillRect/>
          </a:stretch>
        </p:blipFill>
        <p:spPr bwMode="auto">
          <a:xfrm>
            <a:off x="2336799" y="1519238"/>
            <a:ext cx="7431315" cy="1909761"/>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40">
            <a:extLst>
              <a:ext uri="{FF2B5EF4-FFF2-40B4-BE49-F238E27FC236}">
                <a16:creationId xmlns="" xmlns:a16="http://schemas.microsoft.com/office/drawing/2014/main" id="{BE9FE393-21A2-407A-8A01-1BC20870E9AE}"/>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l="8308" t="44334" r="8929" b="17833"/>
          <a:stretch>
            <a:fillRect/>
          </a:stretch>
        </p:blipFill>
        <p:spPr bwMode="auto">
          <a:xfrm>
            <a:off x="2336799" y="3886199"/>
            <a:ext cx="7431315" cy="205014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5">
            <a:extLst>
              <a:ext uri="{FF2B5EF4-FFF2-40B4-BE49-F238E27FC236}">
                <a16:creationId xmlns="" xmlns:a16="http://schemas.microsoft.com/office/drawing/2014/main" id="{8BBFD65C-C8BB-4F9A-BF8E-3A8A51EC867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6">
            <a:extLst>
              <a:ext uri="{FF2B5EF4-FFF2-40B4-BE49-F238E27FC236}">
                <a16:creationId xmlns="" xmlns:a16="http://schemas.microsoft.com/office/drawing/2014/main" id="{5007291D-29F2-4B70-ADCD-80AEBAEAA03C}"/>
              </a:ext>
            </a:extLst>
          </p:cNvPr>
          <p:cNvSpPr>
            <a:spLocks noChangeArrowheads="1"/>
          </p:cNvSpPr>
          <p:nvPr/>
        </p:nvSpPr>
        <p:spPr bwMode="auto">
          <a:xfrm>
            <a:off x="1143000" y="1933575"/>
            <a:ext cx="12192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 xmlns:a16="http://schemas.microsoft.com/office/drawing/2014/main" id="{7F7E11EF-C1B5-47E2-9FBE-D2747A5EDD7D}"/>
              </a:ext>
            </a:extLst>
          </p:cNvPr>
          <p:cNvSpPr>
            <a:spLocks noChangeArrowheads="1"/>
          </p:cNvSpPr>
          <p:nvPr/>
        </p:nvSpPr>
        <p:spPr bwMode="auto">
          <a:xfrm>
            <a:off x="0" y="3419475"/>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8">
            <a:extLst>
              <a:ext uri="{FF2B5EF4-FFF2-40B4-BE49-F238E27FC236}">
                <a16:creationId xmlns="" xmlns:a16="http://schemas.microsoft.com/office/drawing/2014/main" id="{EF9E9F8A-37F7-4B43-B3ED-639F6EB17D74}"/>
              </a:ext>
            </a:extLst>
          </p:cNvPr>
          <p:cNvSpPr>
            <a:spLocks noChangeArrowheads="1"/>
          </p:cNvSpPr>
          <p:nvPr/>
        </p:nvSpPr>
        <p:spPr bwMode="auto">
          <a:xfrm>
            <a:off x="0" y="5314950"/>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9">
            <a:extLst>
              <a:ext uri="{FF2B5EF4-FFF2-40B4-BE49-F238E27FC236}">
                <a16:creationId xmlns="" xmlns:a16="http://schemas.microsoft.com/office/drawing/2014/main" id="{7D1468D6-5D64-4B20-A3D5-310D952B8884}"/>
              </a:ext>
            </a:extLst>
          </p:cNvPr>
          <p:cNvSpPr>
            <a:spLocks noChangeArrowheads="1"/>
          </p:cNvSpPr>
          <p:nvPr/>
        </p:nvSpPr>
        <p:spPr bwMode="auto">
          <a:xfrm>
            <a:off x="0" y="7229475"/>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 xmlns:p14="http://schemas.microsoft.com/office/powerpoint/2010/main" val="192447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26BEFC4-78D7-4B0D-8CA4-656CDBA7B8DD}"/>
              </a:ext>
            </a:extLst>
          </p:cNvPr>
          <p:cNvPicPr>
            <a:picLocks noChangeAspect="1"/>
          </p:cNvPicPr>
          <p:nvPr/>
        </p:nvPicPr>
        <p:blipFill>
          <a:blip r:embed="rId2" cstate="print"/>
          <a:stretch>
            <a:fillRect/>
          </a:stretch>
        </p:blipFill>
        <p:spPr>
          <a:xfrm>
            <a:off x="2481944" y="416351"/>
            <a:ext cx="7620000" cy="2312335"/>
          </a:xfrm>
          <a:prstGeom prst="rect">
            <a:avLst/>
          </a:prstGeom>
        </p:spPr>
      </p:pic>
      <p:pic>
        <p:nvPicPr>
          <p:cNvPr id="4" name="Picture 3">
            <a:extLst>
              <a:ext uri="{FF2B5EF4-FFF2-40B4-BE49-F238E27FC236}">
                <a16:creationId xmlns="" xmlns:a16="http://schemas.microsoft.com/office/drawing/2014/main" id="{74CDBB5E-4080-4492-81B0-98D5B267A057}"/>
              </a:ext>
            </a:extLst>
          </p:cNvPr>
          <p:cNvPicPr>
            <a:picLocks noChangeAspect="1"/>
          </p:cNvPicPr>
          <p:nvPr/>
        </p:nvPicPr>
        <p:blipFill>
          <a:blip r:embed="rId3" cstate="print"/>
          <a:stretch>
            <a:fillRect/>
          </a:stretch>
        </p:blipFill>
        <p:spPr>
          <a:xfrm>
            <a:off x="2481944" y="3428999"/>
            <a:ext cx="7620000" cy="2312335"/>
          </a:xfrm>
          <a:prstGeom prst="rect">
            <a:avLst/>
          </a:prstGeom>
        </p:spPr>
      </p:pic>
    </p:spTree>
    <p:extLst>
      <p:ext uri="{BB962C8B-B14F-4D97-AF65-F5344CB8AC3E}">
        <p14:creationId xmlns="" xmlns:p14="http://schemas.microsoft.com/office/powerpoint/2010/main" val="138381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C63ECDD-1C19-4EFA-9753-BD4A4842A9D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3461" t="30349" r="27423" b="57953"/>
          <a:stretch/>
        </p:blipFill>
        <p:spPr>
          <a:xfrm>
            <a:off x="2419643" y="351692"/>
            <a:ext cx="7751299" cy="984739"/>
          </a:xfrm>
          <a:prstGeom prst="rect">
            <a:avLst/>
          </a:prstGeom>
        </p:spPr>
      </p:pic>
      <p:pic>
        <p:nvPicPr>
          <p:cNvPr id="6" name="Picture 5">
            <a:extLst>
              <a:ext uri="{FF2B5EF4-FFF2-40B4-BE49-F238E27FC236}">
                <a16:creationId xmlns="" xmlns:a16="http://schemas.microsoft.com/office/drawing/2014/main" id="{3A8034AD-2CA1-4E79-B260-D5DEEA2E4F9D}"/>
              </a:ext>
            </a:extLst>
          </p:cNvPr>
          <p:cNvPicPr>
            <a:picLocks noChangeAspect="1"/>
          </p:cNvPicPr>
          <p:nvPr/>
        </p:nvPicPr>
        <p:blipFill rotWithShape="1">
          <a:blip r:embed="rId3" cstate="print"/>
          <a:srcRect l="18703" b="49520"/>
          <a:stretch/>
        </p:blipFill>
        <p:spPr>
          <a:xfrm>
            <a:off x="2419642" y="1730325"/>
            <a:ext cx="7751299" cy="4431323"/>
          </a:xfrm>
          <a:prstGeom prst="rect">
            <a:avLst/>
          </a:prstGeom>
        </p:spPr>
      </p:pic>
    </p:spTree>
    <p:extLst>
      <p:ext uri="{BB962C8B-B14F-4D97-AF65-F5344CB8AC3E}">
        <p14:creationId xmlns="" xmlns:p14="http://schemas.microsoft.com/office/powerpoint/2010/main" val="121376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CD3E269-FBD9-4C76-800F-671BF4FDDE22}"/>
              </a:ext>
            </a:extLst>
          </p:cNvPr>
          <p:cNvPicPr>
            <a:picLocks noChangeAspect="1"/>
          </p:cNvPicPr>
          <p:nvPr/>
        </p:nvPicPr>
        <p:blipFill rotWithShape="1">
          <a:blip r:embed="rId2" cstate="print"/>
          <a:srcRect l="19417" t="50000" b="1538"/>
          <a:stretch/>
        </p:blipFill>
        <p:spPr>
          <a:xfrm>
            <a:off x="2739235" y="267287"/>
            <a:ext cx="7349385" cy="5894362"/>
          </a:xfrm>
          <a:prstGeom prst="rect">
            <a:avLst/>
          </a:prstGeom>
        </p:spPr>
      </p:pic>
    </p:spTree>
    <p:extLst>
      <p:ext uri="{BB962C8B-B14F-4D97-AF65-F5344CB8AC3E}">
        <p14:creationId xmlns="" xmlns:p14="http://schemas.microsoft.com/office/powerpoint/2010/main" val="40431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7">
            <a:extLst>
              <a:ext uri="{FF2B5EF4-FFF2-40B4-BE49-F238E27FC236}">
                <a16:creationId xmlns="" xmlns:a16="http://schemas.microsoft.com/office/drawing/2014/main" id="{481D8E0B-DA0A-46CD-B601-4974211DA2DB}"/>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l="7645" t="42857" r="8765" b="19606"/>
          <a:stretch>
            <a:fillRect/>
          </a:stretch>
        </p:blipFill>
        <p:spPr bwMode="auto">
          <a:xfrm>
            <a:off x="2293034" y="1141681"/>
            <a:ext cx="8074854" cy="1872322"/>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48">
            <a:extLst>
              <a:ext uri="{FF2B5EF4-FFF2-40B4-BE49-F238E27FC236}">
                <a16:creationId xmlns="" xmlns:a16="http://schemas.microsoft.com/office/drawing/2014/main" id="{C85AA0E5-2711-4524-A967-053459BA28CE}"/>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l="7477" t="43153" r="8929" b="19901"/>
          <a:stretch>
            <a:fillRect/>
          </a:stretch>
        </p:blipFill>
        <p:spPr bwMode="auto">
          <a:xfrm>
            <a:off x="2283656" y="3099728"/>
            <a:ext cx="8074854" cy="1628775"/>
          </a:xfrm>
          <a:prstGeom prst="rect">
            <a:avLst/>
          </a:prstGeom>
          <a:noFill/>
          <a:extLst>
            <a:ext uri="{909E8E84-426E-40DD-AFC4-6F175D3DCCD1}">
              <a14:hiddenFill xmlns="" xmlns:a14="http://schemas.microsoft.com/office/drawing/2010/main">
                <a:solidFill>
                  <a:srgbClr val="FFFFFF"/>
                </a:solidFill>
              </a14:hiddenFill>
            </a:ext>
          </a:extLst>
        </p:spPr>
      </p:pic>
      <p:pic>
        <p:nvPicPr>
          <p:cNvPr id="2049" name="Picture 49">
            <a:extLst>
              <a:ext uri="{FF2B5EF4-FFF2-40B4-BE49-F238E27FC236}">
                <a16:creationId xmlns="" xmlns:a16="http://schemas.microsoft.com/office/drawing/2014/main" id="{D776E9A6-D35C-4828-863D-9DC18B150565}"/>
              </a:ext>
            </a:extLst>
          </p:cNvPr>
          <p:cNvPicPr>
            <a:picLocks noChangeAspect="1" noChangeArrowheads="1"/>
          </p:cNvPicPr>
          <p:nvPr/>
        </p:nvPicPr>
        <p:blipFill>
          <a:blip r:embed="rId4" cstate="print">
            <a:extLst>
              <a:ext uri="{28A0092B-C50C-407E-A947-70E740481C1C}">
                <a14:useLocalDpi xmlns="" xmlns:a14="http://schemas.microsoft.com/office/drawing/2010/main" val="0"/>
              </a:ext>
            </a:extLst>
          </a:blip>
          <a:srcRect l="7809" t="39015" r="8598" b="23448"/>
          <a:stretch>
            <a:fillRect/>
          </a:stretch>
        </p:blipFill>
        <p:spPr bwMode="auto">
          <a:xfrm>
            <a:off x="2283656" y="4814228"/>
            <a:ext cx="8084232" cy="185869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4">
            <a:extLst>
              <a:ext uri="{FF2B5EF4-FFF2-40B4-BE49-F238E27FC236}">
                <a16:creationId xmlns="" xmlns:a16="http://schemas.microsoft.com/office/drawing/2014/main" id="{9571E698-9CBA-4461-96B9-124E7DC05DE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 xmlns:a16="http://schemas.microsoft.com/office/drawing/2014/main" id="{517741B7-8D2B-4DA3-9D9D-3AD80671F571}"/>
              </a:ext>
            </a:extLst>
          </p:cNvPr>
          <p:cNvSpPr>
            <a:spLocks noChangeArrowheads="1"/>
          </p:cNvSpPr>
          <p:nvPr/>
        </p:nvSpPr>
        <p:spPr bwMode="auto">
          <a:xfrm>
            <a:off x="0" y="2000250"/>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6">
            <a:extLst>
              <a:ext uri="{FF2B5EF4-FFF2-40B4-BE49-F238E27FC236}">
                <a16:creationId xmlns="" xmlns:a16="http://schemas.microsoft.com/office/drawing/2014/main" id="{16788FA0-B422-4B26-9765-E8E8AE61F16E}"/>
              </a:ext>
            </a:extLst>
          </p:cNvPr>
          <p:cNvSpPr>
            <a:spLocks noChangeArrowheads="1"/>
          </p:cNvSpPr>
          <p:nvPr/>
        </p:nvSpPr>
        <p:spPr bwMode="auto">
          <a:xfrm>
            <a:off x="0" y="3914775"/>
            <a:ext cx="12192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 xmlns:a16="http://schemas.microsoft.com/office/drawing/2014/main" id="{0E6B997E-FE14-46AB-95D8-57F6FE3B799B}"/>
              </a:ext>
            </a:extLst>
          </p:cNvPr>
          <p:cNvPicPr>
            <a:picLocks noChangeAspect="1"/>
          </p:cNvPicPr>
          <p:nvPr/>
        </p:nvPicPr>
        <p:blipFill rotWithShape="1">
          <a:blip r:embed="rId5" cstate="print">
            <a:extLst>
              <a:ext uri="{28A0092B-C50C-407E-A947-70E740481C1C}">
                <a14:useLocalDpi xmlns="" xmlns:a14="http://schemas.microsoft.com/office/drawing/2010/main" val="0"/>
              </a:ext>
            </a:extLst>
          </a:blip>
          <a:srcRect l="33923" t="21114" r="21539" b="66162"/>
          <a:stretch/>
        </p:blipFill>
        <p:spPr>
          <a:xfrm>
            <a:off x="2293034" y="185078"/>
            <a:ext cx="8074855" cy="771525"/>
          </a:xfrm>
          <a:prstGeom prst="rect">
            <a:avLst/>
          </a:prstGeom>
        </p:spPr>
      </p:pic>
    </p:spTree>
    <p:extLst>
      <p:ext uri="{BB962C8B-B14F-4D97-AF65-F5344CB8AC3E}">
        <p14:creationId xmlns="" xmlns:p14="http://schemas.microsoft.com/office/powerpoint/2010/main" val="181583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24BC6C9-2A45-4DB6-B44F-9E1455B119A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3769" t="26450" r="21770" b="14650"/>
          <a:stretch/>
        </p:blipFill>
        <p:spPr>
          <a:xfrm>
            <a:off x="2461846" y="393894"/>
            <a:ext cx="7624689" cy="5739619"/>
          </a:xfrm>
          <a:prstGeom prst="rect">
            <a:avLst/>
          </a:prstGeom>
        </p:spPr>
      </p:pic>
    </p:spTree>
    <p:extLst>
      <p:ext uri="{BB962C8B-B14F-4D97-AF65-F5344CB8AC3E}">
        <p14:creationId xmlns="" xmlns:p14="http://schemas.microsoft.com/office/powerpoint/2010/main" val="122255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380BCC-370A-46F5-B535-55B4F48E8725}"/>
              </a:ext>
            </a:extLst>
          </p:cNvPr>
          <p:cNvSpPr>
            <a:spLocks noGrp="1"/>
          </p:cNvSpPr>
          <p:nvPr>
            <p:ph type="title"/>
          </p:nvPr>
        </p:nvSpPr>
        <p:spPr>
          <a:xfrm>
            <a:off x="1484311" y="211016"/>
            <a:ext cx="10018713" cy="956602"/>
          </a:xfrm>
        </p:spPr>
        <p:txBody>
          <a:bodyPr/>
          <a:lstStyle/>
          <a:p>
            <a:r>
              <a:rPr lang="en-IN" b="1" u="sng" dirty="0"/>
              <a:t>Introduction</a:t>
            </a:r>
          </a:p>
        </p:txBody>
      </p:sp>
      <p:sp>
        <p:nvSpPr>
          <p:cNvPr id="3" name="Content Placeholder 2">
            <a:extLst>
              <a:ext uri="{FF2B5EF4-FFF2-40B4-BE49-F238E27FC236}">
                <a16:creationId xmlns="" xmlns:a16="http://schemas.microsoft.com/office/drawing/2014/main" id="{F3A7F5C1-0D15-4AFC-B8D5-BBF6E2FA9896}"/>
              </a:ext>
            </a:extLst>
          </p:cNvPr>
          <p:cNvSpPr>
            <a:spLocks noGrp="1"/>
          </p:cNvSpPr>
          <p:nvPr>
            <p:ph idx="1"/>
          </p:nvPr>
        </p:nvSpPr>
        <p:spPr>
          <a:xfrm>
            <a:off x="1484310" y="1533379"/>
            <a:ext cx="10585770" cy="5113606"/>
          </a:xfrm>
        </p:spPr>
        <p:txBody>
          <a:bodyPr>
            <a:normAutofit/>
          </a:bodyPr>
          <a:lstStyle/>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US-based housing company named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Surprise Housing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the means of this reports, I will be summarizing and explaining: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SzPts val="1200"/>
              <a:buNone/>
            </a:pPr>
            <a:r>
              <a:rPr lang="en-IN" sz="1800" dirty="0">
                <a:solidFill>
                  <a:srgbClr val="000000"/>
                </a:solidFill>
                <a:effectLst/>
                <a:latin typeface="Times New Roman" panose="02020603050405020304" pitchFamily="18" charset="0"/>
                <a:ea typeface="Calibri" panose="020F0502020204030204" pitchFamily="34" charset="0"/>
              </a:rPr>
              <a:t>         - Which variables are important to predict the price of variable? </a:t>
            </a:r>
          </a:p>
          <a:p>
            <a:pPr marL="0" lvl="0" indent="0">
              <a:buSzPts val="1200"/>
              <a:buNone/>
            </a:pPr>
            <a:r>
              <a:rPr lang="en-IN" sz="1800" dirty="0">
                <a:solidFill>
                  <a:srgbClr val="000000"/>
                </a:solidFill>
                <a:effectLst/>
                <a:latin typeface="Times New Roman" panose="02020603050405020304" pitchFamily="18" charset="0"/>
                <a:ea typeface="Calibri" panose="020F0502020204030204" pitchFamily="34" charset="0"/>
              </a:rPr>
              <a:t>         - How do these variables describe the price of the house? </a:t>
            </a:r>
          </a:p>
          <a:p>
            <a:pPr>
              <a:buFont typeface="Wingdings" panose="05000000000000000000" pitchFamily="2" charset="2"/>
              <a:buChar char="Ø"/>
            </a:pPr>
            <a:endParaRPr lang="en-IN" sz="20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IN" sz="2000" dirty="0"/>
          </a:p>
        </p:txBody>
      </p:sp>
    </p:spTree>
    <p:extLst>
      <p:ext uri="{BB962C8B-B14F-4D97-AF65-F5344CB8AC3E}">
        <p14:creationId xmlns="" xmlns:p14="http://schemas.microsoft.com/office/powerpoint/2010/main" val="95174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3F890E72-86C3-452E-8E33-FF7270FE379B}"/>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3346" t="26040" r="21539" b="18959"/>
          <a:stretch/>
        </p:blipFill>
        <p:spPr>
          <a:xfrm>
            <a:off x="2461846" y="365760"/>
            <a:ext cx="7962314" cy="5739618"/>
          </a:xfrm>
          <a:prstGeom prst="rect">
            <a:avLst/>
          </a:prstGeom>
        </p:spPr>
      </p:pic>
    </p:spTree>
    <p:extLst>
      <p:ext uri="{BB962C8B-B14F-4D97-AF65-F5344CB8AC3E}">
        <p14:creationId xmlns="" xmlns:p14="http://schemas.microsoft.com/office/powerpoint/2010/main" val="1662983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16BF96E-A8EF-4E16-9D32-DACFF4484631}"/>
              </a:ext>
            </a:extLst>
          </p:cNvPr>
          <p:cNvSpPr>
            <a:spLocks noGrp="1"/>
          </p:cNvSpPr>
          <p:nvPr>
            <p:ph type="title"/>
          </p:nvPr>
        </p:nvSpPr>
        <p:spPr>
          <a:xfrm>
            <a:off x="1484311" y="154746"/>
            <a:ext cx="10018713" cy="689316"/>
          </a:xfrm>
        </p:spPr>
        <p:txBody>
          <a:bodyPr>
            <a:normAutofit fontScale="90000"/>
          </a:bodyPr>
          <a:lstStyle/>
          <a:p>
            <a:pPr algn="l"/>
            <a:r>
              <a:rPr lang="en-IN" b="1" u="sng" dirty="0"/>
              <a:t>Findings from EDA</a:t>
            </a:r>
          </a:p>
        </p:txBody>
      </p:sp>
      <p:pic>
        <p:nvPicPr>
          <p:cNvPr id="5" name="Content Placeholder 4">
            <a:extLst>
              <a:ext uri="{FF2B5EF4-FFF2-40B4-BE49-F238E27FC236}">
                <a16:creationId xmlns="" xmlns:a16="http://schemas.microsoft.com/office/drawing/2014/main" id="{B7B6AF50-4A9E-4334-B9EF-6C9E2C00FC62}"/>
              </a:ext>
            </a:extLst>
          </p:cNvPr>
          <p:cNvPicPr>
            <a:picLocks noGrp="1" noChangeAspect="1"/>
          </p:cNvPicPr>
          <p:nvPr>
            <p:ph idx="1"/>
          </p:nvPr>
        </p:nvPicPr>
        <p:blipFill rotWithShape="1">
          <a:blip r:embed="rId2" cstate="print">
            <a:extLst>
              <a:ext uri="{28A0092B-C50C-407E-A947-70E740481C1C}">
                <a14:useLocalDpi xmlns="" xmlns:a14="http://schemas.microsoft.com/office/drawing/2010/main" val="0"/>
              </a:ext>
            </a:extLst>
          </a:blip>
          <a:srcRect l="16778" t="23588" r="8663" b="5483"/>
          <a:stretch/>
        </p:blipFill>
        <p:spPr>
          <a:xfrm>
            <a:off x="1688124" y="1041010"/>
            <a:ext cx="8834510" cy="5345722"/>
          </a:xfrm>
        </p:spPr>
      </p:pic>
    </p:spTree>
    <p:extLst>
      <p:ext uri="{BB962C8B-B14F-4D97-AF65-F5344CB8AC3E}">
        <p14:creationId xmlns="" xmlns:p14="http://schemas.microsoft.com/office/powerpoint/2010/main" val="25969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5F41B73-49DE-49D1-8737-AB58A3681CB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577" t="50438" r="8615" b="37802"/>
          <a:stretch/>
        </p:blipFill>
        <p:spPr>
          <a:xfrm>
            <a:off x="1744393" y="590841"/>
            <a:ext cx="9242474" cy="928469"/>
          </a:xfrm>
          <a:prstGeom prst="rect">
            <a:avLst/>
          </a:prstGeom>
        </p:spPr>
      </p:pic>
      <p:pic>
        <p:nvPicPr>
          <p:cNvPr id="5" name="Picture 4">
            <a:extLst>
              <a:ext uri="{FF2B5EF4-FFF2-40B4-BE49-F238E27FC236}">
                <a16:creationId xmlns="" xmlns:a16="http://schemas.microsoft.com/office/drawing/2014/main" id="{422D28D7-9BAE-4F9C-8506-D0F787AE9A07}"/>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6192" t="46949" r="8923" b="35523"/>
          <a:stretch/>
        </p:blipFill>
        <p:spPr>
          <a:xfrm>
            <a:off x="1688122" y="2166424"/>
            <a:ext cx="9129932" cy="1758462"/>
          </a:xfrm>
          <a:prstGeom prst="rect">
            <a:avLst/>
          </a:prstGeom>
        </p:spPr>
      </p:pic>
    </p:spTree>
    <p:extLst>
      <p:ext uri="{BB962C8B-B14F-4D97-AF65-F5344CB8AC3E}">
        <p14:creationId xmlns="" xmlns:p14="http://schemas.microsoft.com/office/powerpoint/2010/main" val="402752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CE3FF6C-2736-4E4A-B520-9AC4DADD4B01}"/>
              </a:ext>
            </a:extLst>
          </p:cNvPr>
          <p:cNvPicPr>
            <a:picLocks noChangeAspect="1"/>
          </p:cNvPicPr>
          <p:nvPr/>
        </p:nvPicPr>
        <p:blipFill rotWithShape="1">
          <a:blip r:embed="rId2" cstate="print"/>
          <a:srcRect l="15231" t="30085" r="8846" b="14220"/>
          <a:stretch/>
        </p:blipFill>
        <p:spPr>
          <a:xfrm>
            <a:off x="2082017" y="450165"/>
            <a:ext cx="9256543" cy="5964703"/>
          </a:xfrm>
          <a:prstGeom prst="rect">
            <a:avLst/>
          </a:prstGeom>
        </p:spPr>
      </p:pic>
    </p:spTree>
    <p:extLst>
      <p:ext uri="{BB962C8B-B14F-4D97-AF65-F5344CB8AC3E}">
        <p14:creationId xmlns="" xmlns:p14="http://schemas.microsoft.com/office/powerpoint/2010/main" val="232386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492E46-57A5-42AE-AEA9-9D766F752DE1}"/>
              </a:ext>
            </a:extLst>
          </p:cNvPr>
          <p:cNvSpPr>
            <a:spLocks noGrp="1"/>
          </p:cNvSpPr>
          <p:nvPr>
            <p:ph type="title"/>
          </p:nvPr>
        </p:nvSpPr>
        <p:spPr/>
        <p:txBody>
          <a:bodyPr/>
          <a:lstStyle/>
          <a:p>
            <a:r>
              <a:rPr lang="en-IN" b="1" u="sng" dirty="0"/>
              <a:t>Correlations</a:t>
            </a:r>
          </a:p>
        </p:txBody>
      </p:sp>
    </p:spTree>
    <p:extLst>
      <p:ext uri="{BB962C8B-B14F-4D97-AF65-F5344CB8AC3E}">
        <p14:creationId xmlns="" xmlns:p14="http://schemas.microsoft.com/office/powerpoint/2010/main" val="339587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CCB556D-7DBE-4FEC-8787-D07147C8F72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9116" t="38969" r="33769" b="15470"/>
          <a:stretch/>
        </p:blipFill>
        <p:spPr>
          <a:xfrm>
            <a:off x="2743201" y="281355"/>
            <a:ext cx="7751298" cy="5795888"/>
          </a:xfrm>
          <a:prstGeom prst="rect">
            <a:avLst/>
          </a:prstGeom>
        </p:spPr>
      </p:pic>
    </p:spTree>
    <p:extLst>
      <p:ext uri="{BB962C8B-B14F-4D97-AF65-F5344CB8AC3E}">
        <p14:creationId xmlns="" xmlns:p14="http://schemas.microsoft.com/office/powerpoint/2010/main" val="5882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D1364FF6-0678-463B-9E79-FFEC59BAA837}"/>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923" t="32812" r="13577" b="18959"/>
          <a:stretch/>
        </p:blipFill>
        <p:spPr>
          <a:xfrm>
            <a:off x="2349306" y="450167"/>
            <a:ext cx="8595360" cy="5134707"/>
          </a:xfrm>
          <a:prstGeom prst="rect">
            <a:avLst/>
          </a:prstGeom>
        </p:spPr>
      </p:pic>
    </p:spTree>
    <p:extLst>
      <p:ext uri="{BB962C8B-B14F-4D97-AF65-F5344CB8AC3E}">
        <p14:creationId xmlns="" xmlns:p14="http://schemas.microsoft.com/office/powerpoint/2010/main" val="2907739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BD4539-3A70-4274-A930-CDF63180A92B}"/>
              </a:ext>
            </a:extLst>
          </p:cNvPr>
          <p:cNvSpPr>
            <a:spLocks noGrp="1"/>
          </p:cNvSpPr>
          <p:nvPr>
            <p:ph type="title"/>
          </p:nvPr>
        </p:nvSpPr>
        <p:spPr>
          <a:xfrm>
            <a:off x="1484311" y="1547446"/>
            <a:ext cx="10018713" cy="2602523"/>
          </a:xfrm>
        </p:spPr>
        <p:txBody>
          <a:bodyPr/>
          <a:lstStyle/>
          <a:p>
            <a:r>
              <a:rPr lang="en-IN" b="1" u="sng" dirty="0"/>
              <a:t>Plotting Outliers</a:t>
            </a:r>
          </a:p>
        </p:txBody>
      </p:sp>
    </p:spTree>
    <p:extLst>
      <p:ext uri="{BB962C8B-B14F-4D97-AF65-F5344CB8AC3E}">
        <p14:creationId xmlns="" xmlns:p14="http://schemas.microsoft.com/office/powerpoint/2010/main" val="1643852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9CE4511-7C40-4220-9D6D-4B8C10907338}"/>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33461" t="25835" r="21539" b="15060"/>
          <a:stretch/>
        </p:blipFill>
        <p:spPr>
          <a:xfrm>
            <a:off x="2841675" y="267286"/>
            <a:ext cx="7751298" cy="5289451"/>
          </a:xfrm>
          <a:prstGeom prst="rect">
            <a:avLst/>
          </a:prstGeom>
        </p:spPr>
      </p:pic>
    </p:spTree>
    <p:extLst>
      <p:ext uri="{BB962C8B-B14F-4D97-AF65-F5344CB8AC3E}">
        <p14:creationId xmlns="" xmlns:p14="http://schemas.microsoft.com/office/powerpoint/2010/main" val="179114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775D2F-3112-427F-BC6F-712629EE296A}"/>
              </a:ext>
            </a:extLst>
          </p:cNvPr>
          <p:cNvSpPr>
            <a:spLocks noGrp="1"/>
          </p:cNvSpPr>
          <p:nvPr>
            <p:ph type="title"/>
          </p:nvPr>
        </p:nvSpPr>
        <p:spPr>
          <a:xfrm>
            <a:off x="1484311" y="685800"/>
            <a:ext cx="10018713" cy="4603652"/>
          </a:xfrm>
        </p:spPr>
        <p:txBody>
          <a:bodyPr/>
          <a:lstStyle/>
          <a:p>
            <a:r>
              <a:rPr lang="en-IN" b="1" u="sng" dirty="0"/>
              <a:t>Model Pre-</a:t>
            </a:r>
            <a:r>
              <a:rPr lang="en-IN" b="1" u="sng" dirty="0" err="1"/>
              <a:t>Proecessing</a:t>
            </a:r>
            <a:endParaRPr lang="en-IN" b="1" u="sng" dirty="0"/>
          </a:p>
        </p:txBody>
      </p:sp>
    </p:spTree>
    <p:extLst>
      <p:ext uri="{BB962C8B-B14F-4D97-AF65-F5344CB8AC3E}">
        <p14:creationId xmlns="" xmlns:p14="http://schemas.microsoft.com/office/powerpoint/2010/main" val="401953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5B8B7F-0DC5-45DB-89FE-044A132DD248}"/>
              </a:ext>
            </a:extLst>
          </p:cNvPr>
          <p:cNvSpPr>
            <a:spLocks noGrp="1"/>
          </p:cNvSpPr>
          <p:nvPr>
            <p:ph type="title"/>
          </p:nvPr>
        </p:nvSpPr>
        <p:spPr>
          <a:xfrm>
            <a:off x="1484311" y="211016"/>
            <a:ext cx="10018713" cy="855784"/>
          </a:xfrm>
        </p:spPr>
        <p:txBody>
          <a:bodyPr/>
          <a:lstStyle/>
          <a:p>
            <a:r>
              <a:rPr lang="en-IN" b="1" u="sng" dirty="0"/>
              <a:t>Dataset and Features</a:t>
            </a:r>
          </a:p>
        </p:txBody>
      </p:sp>
      <p:sp>
        <p:nvSpPr>
          <p:cNvPr id="3" name="Content Placeholder 2">
            <a:extLst>
              <a:ext uri="{FF2B5EF4-FFF2-40B4-BE49-F238E27FC236}">
                <a16:creationId xmlns="" xmlns:a16="http://schemas.microsoft.com/office/drawing/2014/main" id="{A9F1BB34-D8BE-46CC-AAAF-C9CC41518AA6}"/>
              </a:ext>
            </a:extLst>
          </p:cNvPr>
          <p:cNvSpPr>
            <a:spLocks noGrp="1"/>
          </p:cNvSpPr>
          <p:nvPr>
            <p:ph idx="1"/>
          </p:nvPr>
        </p:nvSpPr>
        <p:spPr>
          <a:xfrm>
            <a:off x="1484310" y="1066801"/>
            <a:ext cx="10018713" cy="2970628"/>
          </a:xfrm>
        </p:spPr>
        <p:txBody>
          <a:bodyPr>
            <a:normAutofit lnSpcReduction="10000"/>
          </a:bodyPr>
          <a:lstStyle/>
          <a:p>
            <a:pPr>
              <a:buFont typeface="Wingdings" panose="05000000000000000000" pitchFamily="2" charset="2"/>
              <a:buChar char="Ø"/>
            </a:pPr>
            <a:r>
              <a:rPr lang="en-IN" sz="2000" b="1" dirty="0">
                <a:latin typeface="Times New Roman" panose="02020603050405020304" pitchFamily="18" charset="0"/>
                <a:ea typeface="Calibri" panose="020F0502020204030204" pitchFamily="34" charset="0"/>
              </a:rPr>
              <a:t>About the datasets</a:t>
            </a:r>
            <a:endParaRPr lang="en-IN" sz="2000" b="1" dirty="0">
              <a:effectLst/>
              <a:latin typeface="Times New Roman" panose="02020603050405020304" pitchFamily="18" charset="0"/>
              <a:ea typeface="Calibri" panose="020F0502020204030204" pitchFamily="34" charset="0"/>
            </a:endParaRPr>
          </a:p>
          <a:p>
            <a:pPr marL="0" indent="0">
              <a:buNone/>
            </a:pPr>
            <a:r>
              <a:rPr lang="en-IN" sz="2000" dirty="0">
                <a:effectLst/>
                <a:latin typeface="Times New Roman" panose="02020603050405020304" pitchFamily="18" charset="0"/>
                <a:ea typeface="Calibri" panose="020F0502020204030204" pitchFamily="34" charset="0"/>
              </a:rPr>
              <a:t>Data was been provided to me by </a:t>
            </a:r>
            <a:r>
              <a:rPr lang="en-IN" sz="2000" dirty="0" err="1">
                <a:effectLst/>
                <a:latin typeface="Times New Roman" panose="02020603050405020304" pitchFamily="18" charset="0"/>
                <a:ea typeface="Calibri" panose="020F0502020204030204" pitchFamily="34" charset="0"/>
              </a:rPr>
              <a:t>FlipRobo</a:t>
            </a:r>
            <a:r>
              <a:rPr lang="en-IN" sz="2000" dirty="0">
                <a:effectLst/>
                <a:latin typeface="Times New Roman" panose="02020603050405020304" pitchFamily="18" charset="0"/>
                <a:ea typeface="Calibri" panose="020F0502020204030204" pitchFamily="34" charset="0"/>
              </a:rPr>
              <a:t> Technologies. Whereas data belongs to a imaginary real estate company Surprise Housing. The data contains </a:t>
            </a:r>
            <a:r>
              <a:rPr lang="en-IN" sz="2000" dirty="0">
                <a:latin typeface="Times New Roman" panose="02020603050405020304" pitchFamily="18" charset="0"/>
                <a:ea typeface="Calibri" panose="020F0502020204030204" pitchFamily="34" charset="0"/>
              </a:rPr>
              <a:t>81</a:t>
            </a:r>
            <a:r>
              <a:rPr lang="en-IN" sz="2000" dirty="0">
                <a:effectLst/>
                <a:latin typeface="Times New Roman" panose="02020603050405020304" pitchFamily="18" charset="0"/>
                <a:ea typeface="Calibri" panose="020F0502020204030204" pitchFamily="34" charset="0"/>
              </a:rPr>
              <a:t> columns and </a:t>
            </a:r>
            <a:r>
              <a:rPr lang="en-IN" sz="2000" dirty="0">
                <a:latin typeface="Times New Roman" panose="02020603050405020304" pitchFamily="18" charset="0"/>
                <a:ea typeface="Calibri" panose="020F0502020204030204" pitchFamily="34" charset="0"/>
              </a:rPr>
              <a:t>1168</a:t>
            </a:r>
            <a:r>
              <a:rPr lang="en-IN" sz="2000" dirty="0">
                <a:effectLst/>
                <a:latin typeface="Times New Roman" panose="02020603050405020304" pitchFamily="18" charset="0"/>
                <a:ea typeface="Calibri" panose="020F0502020204030204" pitchFamily="34" charset="0"/>
              </a:rPr>
              <a:t> entries.</a:t>
            </a:r>
          </a:p>
          <a:p>
            <a:pPr marL="0" indent="0">
              <a:buNone/>
            </a:pPr>
            <a:endParaRPr lang="en-IN" sz="20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rPr>
              <a:t> </a:t>
            </a:r>
            <a:r>
              <a:rPr lang="en-IN" sz="2000" b="1" dirty="0">
                <a:effectLst/>
                <a:latin typeface="Times New Roman" panose="02020603050405020304" pitchFamily="18" charset="0"/>
                <a:ea typeface="Calibri" panose="020F0502020204030204" pitchFamily="34" charset="0"/>
              </a:rPr>
              <a:t>Features</a:t>
            </a:r>
          </a:p>
          <a:p>
            <a:pPr marL="0" indent="0">
              <a:buNone/>
            </a:pPr>
            <a:r>
              <a:rPr lang="en-IN" sz="2000" b="1" dirty="0">
                <a:effectLst/>
                <a:latin typeface="Times New Roman" panose="02020603050405020304" pitchFamily="18" charset="0"/>
                <a:ea typeface="Calibri" panose="020F0502020204030204" pitchFamily="34" charset="0"/>
              </a:rPr>
              <a:t>      </a:t>
            </a:r>
          </a:p>
          <a:p>
            <a:pPr marL="0" indent="0">
              <a:buNone/>
            </a:pPr>
            <a:r>
              <a:rPr lang="en-IN" sz="2000" b="1" dirty="0">
                <a:latin typeface="Times New Roman" panose="02020603050405020304" pitchFamily="18" charset="0"/>
                <a:ea typeface="Calibri" panose="020F0502020204030204" pitchFamily="34" charset="0"/>
              </a:rPr>
              <a:t>     </a:t>
            </a:r>
            <a:endParaRPr lang="en-IN" sz="2000" b="1" dirty="0">
              <a:effectLst/>
              <a:latin typeface="Times New Roman" panose="02020603050405020304" pitchFamily="18" charset="0"/>
              <a:ea typeface="Calibri" panose="020F0502020204030204" pitchFamily="34" charset="0"/>
            </a:endParaRPr>
          </a:p>
          <a:p>
            <a:endParaRPr lang="en-IN" sz="2000" b="1" dirty="0"/>
          </a:p>
        </p:txBody>
      </p:sp>
      <p:pic>
        <p:nvPicPr>
          <p:cNvPr id="5" name="Picture 4">
            <a:extLst>
              <a:ext uri="{FF2B5EF4-FFF2-40B4-BE49-F238E27FC236}">
                <a16:creationId xmlns="" xmlns:a16="http://schemas.microsoft.com/office/drawing/2014/main" id="{11C50318-B88F-4C02-881A-EE28E926CC04}"/>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231" t="25835" r="56730" b="38250"/>
          <a:stretch/>
        </p:blipFill>
        <p:spPr>
          <a:xfrm>
            <a:off x="3235568" y="3207433"/>
            <a:ext cx="5289454" cy="3151163"/>
          </a:xfrm>
          <a:prstGeom prst="rect">
            <a:avLst/>
          </a:prstGeom>
        </p:spPr>
      </p:pic>
    </p:spTree>
    <p:extLst>
      <p:ext uri="{BB962C8B-B14F-4D97-AF65-F5344CB8AC3E}">
        <p14:creationId xmlns="" xmlns:p14="http://schemas.microsoft.com/office/powerpoint/2010/main" val="71376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5B2551D-ABCA-4C2E-A1B8-B9CB60A9E513}"/>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500" t="31170" r="8962" b="6235"/>
          <a:stretch/>
        </p:blipFill>
        <p:spPr>
          <a:xfrm>
            <a:off x="1744393" y="450166"/>
            <a:ext cx="10185009" cy="4867422"/>
          </a:xfrm>
          <a:prstGeom prst="rect">
            <a:avLst/>
          </a:prstGeom>
        </p:spPr>
      </p:pic>
    </p:spTree>
    <p:extLst>
      <p:ext uri="{BB962C8B-B14F-4D97-AF65-F5344CB8AC3E}">
        <p14:creationId xmlns="" xmlns:p14="http://schemas.microsoft.com/office/powerpoint/2010/main" val="2706701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0F4E096-1EB3-4218-8C4B-0EE3ABD0EA02}"/>
              </a:ext>
            </a:extLst>
          </p:cNvPr>
          <p:cNvPicPr>
            <a:picLocks noChangeAspect="1"/>
          </p:cNvPicPr>
          <p:nvPr/>
        </p:nvPicPr>
        <p:blipFill rotWithShape="1">
          <a:blip r:embed="rId2" cstate="print"/>
          <a:srcRect l="7846" t="31359" r="8615" b="9490"/>
          <a:stretch/>
        </p:blipFill>
        <p:spPr>
          <a:xfrm>
            <a:off x="1828800" y="492369"/>
            <a:ext cx="10185010" cy="5219114"/>
          </a:xfrm>
          <a:prstGeom prst="rect">
            <a:avLst/>
          </a:prstGeom>
        </p:spPr>
      </p:pic>
    </p:spTree>
    <p:extLst>
      <p:ext uri="{BB962C8B-B14F-4D97-AF65-F5344CB8AC3E}">
        <p14:creationId xmlns="" xmlns:p14="http://schemas.microsoft.com/office/powerpoint/2010/main" val="3415295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25ECF1B-8797-4714-88CA-8B994CD8D3BB}"/>
              </a:ext>
            </a:extLst>
          </p:cNvPr>
          <p:cNvPicPr>
            <a:picLocks noChangeAspect="1"/>
          </p:cNvPicPr>
          <p:nvPr/>
        </p:nvPicPr>
        <p:blipFill rotWithShape="1">
          <a:blip r:embed="rId2" cstate="print"/>
          <a:srcRect l="7846" t="31180" r="9077" b="40513"/>
          <a:stretch/>
        </p:blipFill>
        <p:spPr>
          <a:xfrm>
            <a:off x="1814732" y="1209821"/>
            <a:ext cx="10128740" cy="3404382"/>
          </a:xfrm>
          <a:prstGeom prst="rect">
            <a:avLst/>
          </a:prstGeom>
        </p:spPr>
      </p:pic>
    </p:spTree>
    <p:extLst>
      <p:ext uri="{BB962C8B-B14F-4D97-AF65-F5344CB8AC3E}">
        <p14:creationId xmlns="" xmlns:p14="http://schemas.microsoft.com/office/powerpoint/2010/main" val="14966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FBE29DC-6594-4E58-89A9-68F12EFEE46B}"/>
              </a:ext>
            </a:extLst>
          </p:cNvPr>
          <p:cNvPicPr>
            <a:picLocks noChangeAspect="1"/>
          </p:cNvPicPr>
          <p:nvPr/>
        </p:nvPicPr>
        <p:blipFill rotWithShape="1">
          <a:blip r:embed="rId2" cstate="print"/>
          <a:srcRect l="10268" t="26667" r="8846" b="28410"/>
          <a:stretch/>
        </p:blipFill>
        <p:spPr>
          <a:xfrm>
            <a:off x="1927273" y="348175"/>
            <a:ext cx="9861453" cy="4997548"/>
          </a:xfrm>
          <a:prstGeom prst="rect">
            <a:avLst/>
          </a:prstGeom>
        </p:spPr>
      </p:pic>
    </p:spTree>
    <p:extLst>
      <p:ext uri="{BB962C8B-B14F-4D97-AF65-F5344CB8AC3E}">
        <p14:creationId xmlns="" xmlns:p14="http://schemas.microsoft.com/office/powerpoint/2010/main" val="1153372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88E37F5-A03F-4598-9571-1EDE6FA3819E}"/>
              </a:ext>
            </a:extLst>
          </p:cNvPr>
          <p:cNvPicPr>
            <a:picLocks noChangeAspect="1"/>
          </p:cNvPicPr>
          <p:nvPr/>
        </p:nvPicPr>
        <p:blipFill rotWithShape="1">
          <a:blip r:embed="rId2" cstate="print"/>
          <a:srcRect l="10730" t="31984" r="8732" b="5601"/>
          <a:stretch/>
        </p:blipFill>
        <p:spPr>
          <a:xfrm>
            <a:off x="1786595" y="407962"/>
            <a:ext cx="9819251" cy="5190979"/>
          </a:xfrm>
          <a:prstGeom prst="rect">
            <a:avLst/>
          </a:prstGeom>
        </p:spPr>
      </p:pic>
    </p:spTree>
    <p:extLst>
      <p:ext uri="{BB962C8B-B14F-4D97-AF65-F5344CB8AC3E}">
        <p14:creationId xmlns="" xmlns:p14="http://schemas.microsoft.com/office/powerpoint/2010/main" val="250751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4112E6D-2CA9-4B28-9E70-25AF74DA16CC}"/>
              </a:ext>
            </a:extLst>
          </p:cNvPr>
          <p:cNvPicPr>
            <a:picLocks noChangeAspect="1"/>
          </p:cNvPicPr>
          <p:nvPr/>
        </p:nvPicPr>
        <p:blipFill rotWithShape="1">
          <a:blip r:embed="rId2" cstate="print"/>
          <a:srcRect l="10730" t="55800" r="8732" b="21205"/>
          <a:stretch/>
        </p:blipFill>
        <p:spPr>
          <a:xfrm>
            <a:off x="1997611" y="4543864"/>
            <a:ext cx="9819251" cy="1575582"/>
          </a:xfrm>
          <a:prstGeom prst="rect">
            <a:avLst/>
          </a:prstGeom>
        </p:spPr>
      </p:pic>
      <p:pic>
        <p:nvPicPr>
          <p:cNvPr id="3" name="Picture 2">
            <a:extLst>
              <a:ext uri="{FF2B5EF4-FFF2-40B4-BE49-F238E27FC236}">
                <a16:creationId xmlns="" xmlns:a16="http://schemas.microsoft.com/office/drawing/2014/main" id="{6CB5240F-5FE4-4D8B-BCF5-9DE3AC25E7B6}"/>
              </a:ext>
            </a:extLst>
          </p:cNvPr>
          <p:cNvPicPr>
            <a:picLocks noChangeAspect="1"/>
          </p:cNvPicPr>
          <p:nvPr/>
        </p:nvPicPr>
        <p:blipFill rotWithShape="1">
          <a:blip r:embed="rId3" cstate="print"/>
          <a:srcRect l="11309" t="29949" r="8962" b="6051"/>
          <a:stretch/>
        </p:blipFill>
        <p:spPr>
          <a:xfrm>
            <a:off x="1997611" y="119576"/>
            <a:ext cx="9720775" cy="4389120"/>
          </a:xfrm>
          <a:prstGeom prst="rect">
            <a:avLst/>
          </a:prstGeom>
        </p:spPr>
      </p:pic>
    </p:spTree>
    <p:extLst>
      <p:ext uri="{BB962C8B-B14F-4D97-AF65-F5344CB8AC3E}">
        <p14:creationId xmlns="" xmlns:p14="http://schemas.microsoft.com/office/powerpoint/2010/main" val="3797693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A233EA-37CC-4EBC-A8F7-04F2B906E735}"/>
              </a:ext>
            </a:extLst>
          </p:cNvPr>
          <p:cNvSpPr>
            <a:spLocks noGrp="1"/>
          </p:cNvSpPr>
          <p:nvPr>
            <p:ph type="title"/>
          </p:nvPr>
        </p:nvSpPr>
        <p:spPr>
          <a:xfrm>
            <a:off x="1484311" y="685800"/>
            <a:ext cx="10018713" cy="5053818"/>
          </a:xfrm>
        </p:spPr>
        <p:txBody>
          <a:bodyPr/>
          <a:lstStyle/>
          <a:p>
            <a:r>
              <a:rPr lang="en-IN" b="1" u="sng" dirty="0"/>
              <a:t>Model Building, Development and Evaluation</a:t>
            </a:r>
          </a:p>
        </p:txBody>
      </p:sp>
    </p:spTree>
    <p:extLst>
      <p:ext uri="{BB962C8B-B14F-4D97-AF65-F5344CB8AC3E}">
        <p14:creationId xmlns="" xmlns:p14="http://schemas.microsoft.com/office/powerpoint/2010/main" val="4013501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ACFB7B-9131-4116-AC6E-6A51BF555175}"/>
              </a:ext>
            </a:extLst>
          </p:cNvPr>
          <p:cNvSpPr>
            <a:spLocks noGrp="1"/>
          </p:cNvSpPr>
          <p:nvPr>
            <p:ph type="title"/>
          </p:nvPr>
        </p:nvSpPr>
        <p:spPr>
          <a:xfrm>
            <a:off x="1484311" y="168813"/>
            <a:ext cx="10018713" cy="246184"/>
          </a:xfrm>
        </p:spPr>
        <p:txBody>
          <a:bodyPr>
            <a:normAutofit fontScale="90000"/>
          </a:bodyPr>
          <a:lstStyle/>
          <a:p>
            <a:endParaRPr lang="en-IN" dirty="0"/>
          </a:p>
        </p:txBody>
      </p:sp>
      <p:sp>
        <p:nvSpPr>
          <p:cNvPr id="3" name="Content Placeholder 2">
            <a:extLst>
              <a:ext uri="{FF2B5EF4-FFF2-40B4-BE49-F238E27FC236}">
                <a16:creationId xmlns="" xmlns:a16="http://schemas.microsoft.com/office/drawing/2014/main" id="{61C3E899-CE18-40BE-BBC2-535CC93DE3A8}"/>
              </a:ext>
            </a:extLst>
          </p:cNvPr>
          <p:cNvSpPr>
            <a:spLocks noGrp="1"/>
          </p:cNvSpPr>
          <p:nvPr>
            <p:ph idx="1"/>
          </p:nvPr>
        </p:nvSpPr>
        <p:spPr>
          <a:xfrm>
            <a:off x="1484310" y="576775"/>
            <a:ext cx="10018713" cy="5866228"/>
          </a:xfrm>
        </p:spPr>
        <p:txBody>
          <a:bodyPr>
            <a:noAutofit/>
          </a:bodyPr>
          <a:lstStyle/>
          <a:p>
            <a:pPr indent="457200">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analysis, we have used </a:t>
            </a:r>
            <a:r>
              <a:rPr lang="en-IN" sz="2000" dirty="0">
                <a:latin typeface="Times New Roman" panose="02020603050405020304" pitchFamily="18" charset="0"/>
                <a:ea typeface="Calibri" panose="020F0502020204030204" pitchFamily="34" charset="0"/>
                <a:cs typeface="Times New Roman" panose="02020603050405020304" pitchFamily="18" charset="0"/>
              </a:rPr>
              <a:t> multiple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algorithms and three ensemble techniques to boost the predictive scores for better results. With the help of this approach, we will be able to successfully predict price of houses.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ALGORITHM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Linear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Regression                    - L1(Lasso), L2(Ridge)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ElasticNet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Regressor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Decision Tree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K-Neighbour 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ENSEMBLE TECHNIQUE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Gradient Boosting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AdaBoost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Random Forest 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Calibri" panose="020F0502020204030204" pitchFamily="34" charset="0"/>
              </a:rPr>
              <a:t> We ran these algorithms in order to find best fitting model and best accuracy and other different parameters. </a:t>
            </a:r>
            <a:endParaRPr lang="en-IN" sz="2000" dirty="0"/>
          </a:p>
        </p:txBody>
      </p:sp>
    </p:spTree>
    <p:extLst>
      <p:ext uri="{BB962C8B-B14F-4D97-AF65-F5344CB8AC3E}">
        <p14:creationId xmlns="" xmlns:p14="http://schemas.microsoft.com/office/powerpoint/2010/main" val="2153313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6D9EEF4-F7DA-49B0-B9F1-92BA075E09A1}"/>
              </a:ext>
            </a:extLst>
          </p:cNvPr>
          <p:cNvPicPr>
            <a:picLocks noChangeAspect="1"/>
          </p:cNvPicPr>
          <p:nvPr/>
        </p:nvPicPr>
        <p:blipFill>
          <a:blip r:embed="rId2" cstate="print"/>
          <a:stretch>
            <a:fillRect/>
          </a:stretch>
        </p:blipFill>
        <p:spPr>
          <a:xfrm>
            <a:off x="2194559" y="1603717"/>
            <a:ext cx="8989255" cy="4318781"/>
          </a:xfrm>
          <a:prstGeom prst="rect">
            <a:avLst/>
          </a:prstGeom>
        </p:spPr>
      </p:pic>
      <p:sp>
        <p:nvSpPr>
          <p:cNvPr id="6" name="Title 5">
            <a:extLst>
              <a:ext uri="{FF2B5EF4-FFF2-40B4-BE49-F238E27FC236}">
                <a16:creationId xmlns="" xmlns:a16="http://schemas.microsoft.com/office/drawing/2014/main" id="{0D61E4F5-E985-47E6-B456-2061A5E43170}"/>
              </a:ext>
            </a:extLst>
          </p:cNvPr>
          <p:cNvSpPr>
            <a:spLocks noGrp="1"/>
          </p:cNvSpPr>
          <p:nvPr>
            <p:ph type="title"/>
          </p:nvPr>
        </p:nvSpPr>
        <p:spPr>
          <a:xfrm>
            <a:off x="1484310" y="225084"/>
            <a:ext cx="5549535" cy="710418"/>
          </a:xfrm>
        </p:spPr>
        <p:txBody>
          <a:bodyPr>
            <a:noAutofit/>
          </a:bodyPr>
          <a:lstStyle/>
          <a:p>
            <a:r>
              <a:rPr lang="en-IN" sz="2400" b="1" u="sng" dirty="0"/>
              <a:t>Scores and Errors for Different Models </a:t>
            </a:r>
          </a:p>
        </p:txBody>
      </p:sp>
    </p:spTree>
    <p:extLst>
      <p:ext uri="{BB962C8B-B14F-4D97-AF65-F5344CB8AC3E}">
        <p14:creationId xmlns="" xmlns:p14="http://schemas.microsoft.com/office/powerpoint/2010/main" val="1386032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511408-6F17-482B-AEB1-FEACC70FD20A}"/>
              </a:ext>
            </a:extLst>
          </p:cNvPr>
          <p:cNvPicPr>
            <a:picLocks noChangeAspect="1"/>
          </p:cNvPicPr>
          <p:nvPr/>
        </p:nvPicPr>
        <p:blipFill>
          <a:blip r:embed="rId2" cstate="print"/>
          <a:stretch>
            <a:fillRect/>
          </a:stretch>
        </p:blipFill>
        <p:spPr>
          <a:xfrm>
            <a:off x="1658342" y="149730"/>
            <a:ext cx="9975640" cy="3029568"/>
          </a:xfrm>
          <a:prstGeom prst="rect">
            <a:avLst/>
          </a:prstGeom>
        </p:spPr>
      </p:pic>
      <p:pic>
        <p:nvPicPr>
          <p:cNvPr id="3" name="Picture 2">
            <a:extLst>
              <a:ext uri="{FF2B5EF4-FFF2-40B4-BE49-F238E27FC236}">
                <a16:creationId xmlns="" xmlns:a16="http://schemas.microsoft.com/office/drawing/2014/main" id="{2C9BF7CD-F225-4FB2-9DFB-675773D22B27}"/>
              </a:ext>
            </a:extLst>
          </p:cNvPr>
          <p:cNvPicPr>
            <a:picLocks noChangeAspect="1"/>
          </p:cNvPicPr>
          <p:nvPr/>
        </p:nvPicPr>
        <p:blipFill>
          <a:blip r:embed="rId3" cstate="print"/>
          <a:stretch>
            <a:fillRect/>
          </a:stretch>
        </p:blipFill>
        <p:spPr>
          <a:xfrm>
            <a:off x="1663031" y="3179298"/>
            <a:ext cx="9970951" cy="3319976"/>
          </a:xfrm>
          <a:prstGeom prst="rect">
            <a:avLst/>
          </a:prstGeom>
        </p:spPr>
      </p:pic>
    </p:spTree>
    <p:extLst>
      <p:ext uri="{BB962C8B-B14F-4D97-AF65-F5344CB8AC3E}">
        <p14:creationId xmlns="" xmlns:p14="http://schemas.microsoft.com/office/powerpoint/2010/main" val="11128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86ACEDB-B00F-46D6-A2B5-3FDEACEE9D99}"/>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730" t="61134" r="55808" b="12597"/>
          <a:stretch/>
        </p:blipFill>
        <p:spPr>
          <a:xfrm>
            <a:off x="2968283" y="351692"/>
            <a:ext cx="5908431" cy="2124222"/>
          </a:xfrm>
          <a:prstGeom prst="rect">
            <a:avLst/>
          </a:prstGeom>
        </p:spPr>
      </p:pic>
      <p:pic>
        <p:nvPicPr>
          <p:cNvPr id="12" name="Picture 11">
            <a:extLst>
              <a:ext uri="{FF2B5EF4-FFF2-40B4-BE49-F238E27FC236}">
                <a16:creationId xmlns="" xmlns:a16="http://schemas.microsoft.com/office/drawing/2014/main" id="{C94D7E63-ECF1-4B3E-9A12-A2EE6C8B9AF6}"/>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16615" t="30555" r="55346" b="18344"/>
          <a:stretch/>
        </p:blipFill>
        <p:spPr>
          <a:xfrm>
            <a:off x="2968283" y="2475914"/>
            <a:ext cx="5908431" cy="4030394"/>
          </a:xfrm>
          <a:prstGeom prst="rect">
            <a:avLst/>
          </a:prstGeom>
        </p:spPr>
      </p:pic>
    </p:spTree>
    <p:extLst>
      <p:ext uri="{BB962C8B-B14F-4D97-AF65-F5344CB8AC3E}">
        <p14:creationId xmlns="" xmlns:p14="http://schemas.microsoft.com/office/powerpoint/2010/main" val="165711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41E1B4-675E-4436-9831-435EA413E774}"/>
              </a:ext>
            </a:extLst>
          </p:cNvPr>
          <p:cNvSpPr>
            <a:spLocks noGrp="1"/>
          </p:cNvSpPr>
          <p:nvPr>
            <p:ph type="title"/>
          </p:nvPr>
        </p:nvSpPr>
        <p:spPr>
          <a:xfrm>
            <a:off x="1484311" y="182881"/>
            <a:ext cx="5099369" cy="633046"/>
          </a:xfrm>
        </p:spPr>
        <p:txBody>
          <a:bodyPr>
            <a:normAutofit/>
          </a:bodyPr>
          <a:lstStyle/>
          <a:p>
            <a:r>
              <a:rPr lang="en-IN" sz="2400" b="1" u="sng" dirty="0"/>
              <a:t>Cross Validation Scores for Models</a:t>
            </a:r>
          </a:p>
        </p:txBody>
      </p:sp>
      <p:pic>
        <p:nvPicPr>
          <p:cNvPr id="3" name="Picture 2">
            <a:extLst>
              <a:ext uri="{FF2B5EF4-FFF2-40B4-BE49-F238E27FC236}">
                <a16:creationId xmlns="" xmlns:a16="http://schemas.microsoft.com/office/drawing/2014/main" id="{30D4C191-3954-4995-A347-C25683DEBD08}"/>
              </a:ext>
            </a:extLst>
          </p:cNvPr>
          <p:cNvPicPr>
            <a:picLocks noChangeAspect="1"/>
          </p:cNvPicPr>
          <p:nvPr/>
        </p:nvPicPr>
        <p:blipFill>
          <a:blip r:embed="rId2" cstate="print"/>
          <a:stretch>
            <a:fillRect/>
          </a:stretch>
        </p:blipFill>
        <p:spPr>
          <a:xfrm>
            <a:off x="1763386" y="1097281"/>
            <a:ext cx="9420430" cy="3868614"/>
          </a:xfrm>
          <a:prstGeom prst="rect">
            <a:avLst/>
          </a:prstGeom>
        </p:spPr>
      </p:pic>
    </p:spTree>
    <p:extLst>
      <p:ext uri="{BB962C8B-B14F-4D97-AF65-F5344CB8AC3E}">
        <p14:creationId xmlns="" xmlns:p14="http://schemas.microsoft.com/office/powerpoint/2010/main" val="1222096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CD64D4B-672F-4CD4-8E3F-ADEC8F03011A}"/>
              </a:ext>
            </a:extLst>
          </p:cNvPr>
          <p:cNvPicPr>
            <a:picLocks noChangeAspect="1"/>
          </p:cNvPicPr>
          <p:nvPr/>
        </p:nvPicPr>
        <p:blipFill>
          <a:blip r:embed="rId2" cstate="print"/>
          <a:stretch>
            <a:fillRect/>
          </a:stretch>
        </p:blipFill>
        <p:spPr>
          <a:xfrm>
            <a:off x="1769481" y="204354"/>
            <a:ext cx="9864501" cy="3224646"/>
          </a:xfrm>
          <a:prstGeom prst="rect">
            <a:avLst/>
          </a:prstGeom>
        </p:spPr>
      </p:pic>
      <p:pic>
        <p:nvPicPr>
          <p:cNvPr id="3" name="Picture 2">
            <a:extLst>
              <a:ext uri="{FF2B5EF4-FFF2-40B4-BE49-F238E27FC236}">
                <a16:creationId xmlns="" xmlns:a16="http://schemas.microsoft.com/office/drawing/2014/main" id="{DA6EF86E-E255-4659-8801-EFEBC87E60E2}"/>
              </a:ext>
            </a:extLst>
          </p:cNvPr>
          <p:cNvPicPr>
            <a:picLocks noChangeAspect="1"/>
          </p:cNvPicPr>
          <p:nvPr/>
        </p:nvPicPr>
        <p:blipFill>
          <a:blip r:embed="rId3" cstate="print"/>
          <a:stretch>
            <a:fillRect/>
          </a:stretch>
        </p:blipFill>
        <p:spPr>
          <a:xfrm>
            <a:off x="1769481" y="3535836"/>
            <a:ext cx="9751960" cy="2555473"/>
          </a:xfrm>
          <a:prstGeom prst="rect">
            <a:avLst/>
          </a:prstGeom>
        </p:spPr>
      </p:pic>
    </p:spTree>
    <p:extLst>
      <p:ext uri="{BB962C8B-B14F-4D97-AF65-F5344CB8AC3E}">
        <p14:creationId xmlns="" xmlns:p14="http://schemas.microsoft.com/office/powerpoint/2010/main" val="6700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15C300-26DB-4499-9537-96B66831EEB6}"/>
              </a:ext>
            </a:extLst>
          </p:cNvPr>
          <p:cNvSpPr>
            <a:spLocks noGrp="1"/>
          </p:cNvSpPr>
          <p:nvPr>
            <p:ph type="title"/>
          </p:nvPr>
        </p:nvSpPr>
        <p:spPr>
          <a:xfrm>
            <a:off x="1484311" y="685800"/>
            <a:ext cx="10018713" cy="5363308"/>
          </a:xfrm>
        </p:spPr>
        <p:txBody>
          <a:bodyPr/>
          <a:lstStyle/>
          <a:p>
            <a:r>
              <a:rPr lang="en-IN" b="1" u="sng" dirty="0"/>
              <a:t>Summary Of Result of Best-fitted Model</a:t>
            </a:r>
          </a:p>
        </p:txBody>
      </p:sp>
    </p:spTree>
    <p:extLst>
      <p:ext uri="{BB962C8B-B14F-4D97-AF65-F5344CB8AC3E}">
        <p14:creationId xmlns="" xmlns:p14="http://schemas.microsoft.com/office/powerpoint/2010/main" val="1107119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27D332E-AD7F-42D5-B682-274864B12632}"/>
              </a:ext>
            </a:extLst>
          </p:cNvPr>
          <p:cNvPicPr>
            <a:picLocks noChangeAspect="1"/>
          </p:cNvPicPr>
          <p:nvPr/>
        </p:nvPicPr>
        <p:blipFill>
          <a:blip r:embed="rId2" cstate="print"/>
          <a:stretch>
            <a:fillRect/>
          </a:stretch>
        </p:blipFill>
        <p:spPr>
          <a:xfrm>
            <a:off x="1938751" y="423798"/>
            <a:ext cx="9526418" cy="5414293"/>
          </a:xfrm>
          <a:prstGeom prst="rect">
            <a:avLst/>
          </a:prstGeom>
        </p:spPr>
      </p:pic>
    </p:spTree>
    <p:extLst>
      <p:ext uri="{BB962C8B-B14F-4D97-AF65-F5344CB8AC3E}">
        <p14:creationId xmlns="" xmlns:p14="http://schemas.microsoft.com/office/powerpoint/2010/main" val="2519572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DC5E5A4-ED8D-48B1-81FE-FBC4677BBB26}"/>
              </a:ext>
            </a:extLst>
          </p:cNvPr>
          <p:cNvPicPr>
            <a:picLocks noChangeAspect="1"/>
          </p:cNvPicPr>
          <p:nvPr/>
        </p:nvPicPr>
        <p:blipFill rotWithShape="1">
          <a:blip r:embed="rId2" cstate="print"/>
          <a:srcRect l="7579" r="8858"/>
          <a:stretch/>
        </p:blipFill>
        <p:spPr>
          <a:xfrm>
            <a:off x="2579076" y="490663"/>
            <a:ext cx="8013895" cy="2938337"/>
          </a:xfrm>
          <a:prstGeom prst="rect">
            <a:avLst/>
          </a:prstGeom>
        </p:spPr>
      </p:pic>
    </p:spTree>
    <p:extLst>
      <p:ext uri="{BB962C8B-B14F-4D97-AF65-F5344CB8AC3E}">
        <p14:creationId xmlns="" xmlns:p14="http://schemas.microsoft.com/office/powerpoint/2010/main" val="1456283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195CE30-63DE-413E-9677-BAE81202D48C}"/>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6961" t="33223" r="50000" b="28400"/>
          <a:stretch/>
        </p:blipFill>
        <p:spPr>
          <a:xfrm>
            <a:off x="2813538" y="798341"/>
            <a:ext cx="6977576" cy="4828736"/>
          </a:xfrm>
          <a:prstGeom prst="rect">
            <a:avLst/>
          </a:prstGeom>
        </p:spPr>
      </p:pic>
    </p:spTree>
    <p:extLst>
      <p:ext uri="{BB962C8B-B14F-4D97-AF65-F5344CB8AC3E}">
        <p14:creationId xmlns="" xmlns:p14="http://schemas.microsoft.com/office/powerpoint/2010/main" val="373162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E9C4F1-160F-4684-9948-3624ED6CAD51}"/>
              </a:ext>
            </a:extLst>
          </p:cNvPr>
          <p:cNvSpPr>
            <a:spLocks noGrp="1"/>
          </p:cNvSpPr>
          <p:nvPr>
            <p:ph type="title"/>
          </p:nvPr>
        </p:nvSpPr>
        <p:spPr>
          <a:xfrm>
            <a:off x="1484312" y="182881"/>
            <a:ext cx="5366654" cy="844062"/>
          </a:xfrm>
        </p:spPr>
        <p:txBody>
          <a:bodyPr>
            <a:normAutofit/>
          </a:bodyPr>
          <a:lstStyle/>
          <a:p>
            <a:r>
              <a:rPr lang="en-IN" sz="2000" b="1" u="sng" dirty="0">
                <a:latin typeface="Times New Roman" panose="02020603050405020304" pitchFamily="18" charset="0"/>
                <a:cs typeface="Times New Roman" panose="02020603050405020304" pitchFamily="18" charset="0"/>
              </a:rPr>
              <a:t>Saving The Model and then Loading it for future use</a:t>
            </a:r>
          </a:p>
        </p:txBody>
      </p:sp>
      <p:pic>
        <p:nvPicPr>
          <p:cNvPr id="5" name="Picture 4">
            <a:extLst>
              <a:ext uri="{FF2B5EF4-FFF2-40B4-BE49-F238E27FC236}">
                <a16:creationId xmlns="" xmlns:a16="http://schemas.microsoft.com/office/drawing/2014/main" id="{357B2AE1-8CB4-4B88-8246-6143F6C0F6BA}"/>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271" t="46152" r="8730" b="38045"/>
          <a:stretch/>
        </p:blipFill>
        <p:spPr>
          <a:xfrm>
            <a:off x="1484312" y="1026943"/>
            <a:ext cx="10241281" cy="1083212"/>
          </a:xfrm>
          <a:prstGeom prst="rect">
            <a:avLst/>
          </a:prstGeom>
        </p:spPr>
      </p:pic>
      <p:pic>
        <p:nvPicPr>
          <p:cNvPr id="7" name="Picture 6">
            <a:extLst>
              <a:ext uri="{FF2B5EF4-FFF2-40B4-BE49-F238E27FC236}">
                <a16:creationId xmlns="" xmlns:a16="http://schemas.microsoft.com/office/drawing/2014/main" id="{DD5C2701-F215-4FB4-9916-5DE9A6BDA8D4}"/>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885" t="24467" r="8923" b="9039"/>
          <a:stretch/>
        </p:blipFill>
        <p:spPr>
          <a:xfrm>
            <a:off x="1582787" y="2300068"/>
            <a:ext cx="10142806" cy="4100732"/>
          </a:xfrm>
          <a:prstGeom prst="rect">
            <a:avLst/>
          </a:prstGeom>
        </p:spPr>
      </p:pic>
    </p:spTree>
    <p:extLst>
      <p:ext uri="{BB962C8B-B14F-4D97-AF65-F5344CB8AC3E}">
        <p14:creationId xmlns="" xmlns:p14="http://schemas.microsoft.com/office/powerpoint/2010/main" val="1037164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79C1749-630A-4B3E-B9B8-92AF0A680B5C}"/>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5923" t="23782" r="54423" b="12392"/>
          <a:stretch/>
        </p:blipFill>
        <p:spPr>
          <a:xfrm>
            <a:off x="2658795" y="478301"/>
            <a:ext cx="6752491" cy="5697416"/>
          </a:xfrm>
          <a:prstGeom prst="rect">
            <a:avLst/>
          </a:prstGeom>
        </p:spPr>
      </p:pic>
    </p:spTree>
    <p:extLst>
      <p:ext uri="{BB962C8B-B14F-4D97-AF65-F5344CB8AC3E}">
        <p14:creationId xmlns="" xmlns:p14="http://schemas.microsoft.com/office/powerpoint/2010/main" val="5581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B14123-3C0A-4248-B604-42AC84B585B1}"/>
              </a:ext>
            </a:extLst>
          </p:cNvPr>
          <p:cNvSpPr>
            <a:spLocks noGrp="1"/>
          </p:cNvSpPr>
          <p:nvPr>
            <p:ph type="title"/>
          </p:nvPr>
        </p:nvSpPr>
        <p:spPr>
          <a:xfrm>
            <a:off x="1484311" y="154746"/>
            <a:ext cx="10018713" cy="703383"/>
          </a:xfrm>
        </p:spPr>
        <p:txBody>
          <a:bodyPr/>
          <a:lstStyle/>
          <a:p>
            <a:r>
              <a:rPr lang="en-IN" b="1" u="sng" dirty="0"/>
              <a:t>Data Pre-Processing &amp; Cleansing</a:t>
            </a:r>
          </a:p>
        </p:txBody>
      </p:sp>
      <p:sp>
        <p:nvSpPr>
          <p:cNvPr id="3" name="Content Placeholder 2">
            <a:extLst>
              <a:ext uri="{FF2B5EF4-FFF2-40B4-BE49-F238E27FC236}">
                <a16:creationId xmlns="" xmlns:a16="http://schemas.microsoft.com/office/drawing/2014/main" id="{D630626F-C2EA-4D74-BB1F-B734F5315E80}"/>
              </a:ext>
            </a:extLst>
          </p:cNvPr>
          <p:cNvSpPr>
            <a:spLocks noGrp="1"/>
          </p:cNvSpPr>
          <p:nvPr>
            <p:ph idx="1"/>
          </p:nvPr>
        </p:nvSpPr>
        <p:spPr>
          <a:xfrm>
            <a:off x="1484310" y="1041009"/>
            <a:ext cx="10018713" cy="5486400"/>
          </a:xfrm>
        </p:spPr>
        <p:txBody>
          <a:bodyPr/>
          <a:lstStyle/>
          <a:p>
            <a:pPr lvl="0">
              <a:lnSpc>
                <a:spcPct val="107000"/>
              </a:lnSpc>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For keeping the only the useful data we used feature engineering. We removed the data if unnecessary by qualifying them on certain conditions like their uniqueness, their correlation with target variable and the no of outliers present in that particular variable.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then tried the change the data into the form they belong to either by changing their type or by bifurcating the complex variables.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tried to treat the outliers and skewness present in the data.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scaled the data so that the data is standardized.</a:t>
            </a: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57837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FDCE181-74D3-4F04-9EB5-3F0669754615}"/>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10963" t="30760" r="8846" b="54874"/>
          <a:stretch/>
        </p:blipFill>
        <p:spPr>
          <a:xfrm>
            <a:off x="1828799" y="337624"/>
            <a:ext cx="9777047" cy="1209822"/>
          </a:xfrm>
          <a:prstGeom prst="rect">
            <a:avLst/>
          </a:prstGeom>
        </p:spPr>
      </p:pic>
      <p:pic>
        <p:nvPicPr>
          <p:cNvPr id="7" name="Picture 6">
            <a:extLst>
              <a:ext uri="{FF2B5EF4-FFF2-40B4-BE49-F238E27FC236}">
                <a16:creationId xmlns="" xmlns:a16="http://schemas.microsoft.com/office/drawing/2014/main" id="{04BAFA30-E825-4F98-AA74-64AB56028D66}"/>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962" t="30965" r="9077" b="35172"/>
          <a:stretch/>
        </p:blipFill>
        <p:spPr>
          <a:xfrm>
            <a:off x="1828799" y="1871003"/>
            <a:ext cx="9777047" cy="2546252"/>
          </a:xfrm>
          <a:prstGeom prst="rect">
            <a:avLst/>
          </a:prstGeom>
        </p:spPr>
      </p:pic>
      <p:pic>
        <p:nvPicPr>
          <p:cNvPr id="9" name="Picture 8">
            <a:extLst>
              <a:ext uri="{FF2B5EF4-FFF2-40B4-BE49-F238E27FC236}">
                <a16:creationId xmlns="" xmlns:a16="http://schemas.microsoft.com/office/drawing/2014/main" id="{8F45FD68-BFD2-47F7-A419-E071C67794A7}"/>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l="7500" t="32607" r="9193" b="50000"/>
          <a:stretch/>
        </p:blipFill>
        <p:spPr>
          <a:xfrm>
            <a:off x="1828799" y="4740812"/>
            <a:ext cx="9777047" cy="1192237"/>
          </a:xfrm>
          <a:prstGeom prst="rect">
            <a:avLst/>
          </a:prstGeom>
        </p:spPr>
      </p:pic>
    </p:spTree>
    <p:extLst>
      <p:ext uri="{BB962C8B-B14F-4D97-AF65-F5344CB8AC3E}">
        <p14:creationId xmlns="" xmlns:p14="http://schemas.microsoft.com/office/powerpoint/2010/main" val="179453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8129B1B-2CA7-4A80-B8FB-284F3FC9BF52}"/>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616" t="26655" r="9077" b="14239"/>
          <a:stretch/>
        </p:blipFill>
        <p:spPr>
          <a:xfrm>
            <a:off x="1631853" y="309490"/>
            <a:ext cx="10156874" cy="5261316"/>
          </a:xfrm>
          <a:prstGeom prst="rect">
            <a:avLst/>
          </a:prstGeom>
        </p:spPr>
      </p:pic>
    </p:spTree>
    <p:extLst>
      <p:ext uri="{BB962C8B-B14F-4D97-AF65-F5344CB8AC3E}">
        <p14:creationId xmlns="" xmlns:p14="http://schemas.microsoft.com/office/powerpoint/2010/main" val="210907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2A567B90-D293-4AD1-87A2-99A039A182B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l="7730" t="25014" r="8731" b="45639"/>
          <a:stretch/>
        </p:blipFill>
        <p:spPr>
          <a:xfrm>
            <a:off x="1786596" y="267286"/>
            <a:ext cx="10185011" cy="2194560"/>
          </a:xfrm>
          <a:prstGeom prst="rect">
            <a:avLst/>
          </a:prstGeom>
        </p:spPr>
      </p:pic>
      <p:pic>
        <p:nvPicPr>
          <p:cNvPr id="7" name="Picture 6">
            <a:extLst>
              <a:ext uri="{FF2B5EF4-FFF2-40B4-BE49-F238E27FC236}">
                <a16:creationId xmlns="" xmlns:a16="http://schemas.microsoft.com/office/drawing/2014/main" id="{E4782209-35E3-4EAC-9FC4-E1967F4A1705}"/>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l="7500" t="24807" r="8962" b="50001"/>
          <a:stretch/>
        </p:blipFill>
        <p:spPr>
          <a:xfrm>
            <a:off x="1786595" y="3207434"/>
            <a:ext cx="10185011" cy="2194560"/>
          </a:xfrm>
          <a:prstGeom prst="rect">
            <a:avLst/>
          </a:prstGeom>
        </p:spPr>
      </p:pic>
    </p:spTree>
    <p:extLst>
      <p:ext uri="{BB962C8B-B14F-4D97-AF65-F5344CB8AC3E}">
        <p14:creationId xmlns="" xmlns:p14="http://schemas.microsoft.com/office/powerpoint/2010/main" val="1155078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689</TotalTime>
  <Words>477</Words>
  <Application>Microsoft Office PowerPoint</Application>
  <PresentationFormat>Custom</PresentationFormat>
  <Paragraphs>43</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Parallax</vt:lpstr>
      <vt:lpstr>HOUSING PRICE PREDICTION  </vt:lpstr>
      <vt:lpstr>Introduction</vt:lpstr>
      <vt:lpstr>Dataset and Features</vt:lpstr>
      <vt:lpstr>Slide 4</vt:lpstr>
      <vt:lpstr>Slide 5</vt:lpstr>
      <vt:lpstr>Data Pre-Processing &amp; Cleansing</vt:lpstr>
      <vt:lpstr>Slide 7</vt:lpstr>
      <vt:lpstr>Slide 8</vt:lpstr>
      <vt:lpstr>Slide 9</vt:lpstr>
      <vt:lpstr>Slide 10</vt:lpstr>
      <vt:lpstr>Slide 11</vt:lpstr>
      <vt:lpstr>Data Analysis &amp; Visualization</vt:lpstr>
      <vt:lpstr>Slide 13</vt:lpstr>
      <vt:lpstr>Slide 14</vt:lpstr>
      <vt:lpstr>Slide 15</vt:lpstr>
      <vt:lpstr>Slide 16</vt:lpstr>
      <vt:lpstr>Slide 17</vt:lpstr>
      <vt:lpstr>Slide 18</vt:lpstr>
      <vt:lpstr>Slide 19</vt:lpstr>
      <vt:lpstr>Slide 20</vt:lpstr>
      <vt:lpstr>Findings from EDA</vt:lpstr>
      <vt:lpstr>Slide 22</vt:lpstr>
      <vt:lpstr>Slide 23</vt:lpstr>
      <vt:lpstr>Correlations</vt:lpstr>
      <vt:lpstr>Slide 25</vt:lpstr>
      <vt:lpstr>Slide 26</vt:lpstr>
      <vt:lpstr>Plotting Outliers</vt:lpstr>
      <vt:lpstr>Slide 28</vt:lpstr>
      <vt:lpstr>Model Pre-Proecessing</vt:lpstr>
      <vt:lpstr>Slide 30</vt:lpstr>
      <vt:lpstr>Slide 31</vt:lpstr>
      <vt:lpstr>Slide 32</vt:lpstr>
      <vt:lpstr>Slide 33</vt:lpstr>
      <vt:lpstr>Slide 34</vt:lpstr>
      <vt:lpstr>Slide 35</vt:lpstr>
      <vt:lpstr>Model Building, Development and Evaluation</vt:lpstr>
      <vt:lpstr>Slide 37</vt:lpstr>
      <vt:lpstr>Scores and Errors for Different Models </vt:lpstr>
      <vt:lpstr>Slide 39</vt:lpstr>
      <vt:lpstr>Cross Validation Scores for Models</vt:lpstr>
      <vt:lpstr>Slide 41</vt:lpstr>
      <vt:lpstr>Summary Of Result of Best-fitted Model</vt:lpstr>
      <vt:lpstr>Slide 43</vt:lpstr>
      <vt:lpstr>Slide 44</vt:lpstr>
      <vt:lpstr>Slide 45</vt:lpstr>
      <vt:lpstr>Saving The Model and then Loading it for future use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Analysis</dc:title>
  <dc:creator>Naman Sharma</dc:creator>
  <cp:lastModifiedBy>Administrator</cp:lastModifiedBy>
  <cp:revision>28</cp:revision>
  <dcterms:created xsi:type="dcterms:W3CDTF">2021-03-23T12:32:36Z</dcterms:created>
  <dcterms:modified xsi:type="dcterms:W3CDTF">2022-02-13T16:56:17Z</dcterms:modified>
</cp:coreProperties>
</file>